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Light" charset="1" panose="00000400000000000000"/>
      <p:regular r:id="rId10"/>
    </p:embeddedFont>
    <p:embeddedFont>
      <p:font typeface="Open Sauce Light Bold" charset="1" panose="00000600000000000000"/>
      <p:regular r:id="rId11"/>
    </p:embeddedFont>
    <p:embeddedFont>
      <p:font typeface="Open Sauce Light Italics" charset="1" panose="00000400000000000000"/>
      <p:regular r:id="rId12"/>
    </p:embeddedFont>
    <p:embeddedFont>
      <p:font typeface="Open Sauce Light Bold Italics" charset="1" panose="000006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VAFg64l8LBI.mp4" Type="http://schemas.openxmlformats.org/officeDocument/2006/relationships/video"/><Relationship Id="rId4" Target="../media/VAFg64l8LBI.mp4" Type="http://schemas.microsoft.com/office/2007/relationships/media"/></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787030" y="3646571"/>
            <a:ext cx="9782299" cy="2689558"/>
          </a:xfrm>
          <a:prstGeom prst="rect">
            <a:avLst/>
          </a:prstGeom>
        </p:spPr>
        <p:txBody>
          <a:bodyPr anchor="t" rtlCol="false" tIns="0" lIns="0" bIns="0" rIns="0">
            <a:spAutoFit/>
          </a:bodyPr>
          <a:lstStyle/>
          <a:p>
            <a:pPr algn="ctr">
              <a:lnSpc>
                <a:spcPts val="10621"/>
              </a:lnSpc>
            </a:pPr>
            <a:r>
              <a:rPr lang="en-US" sz="8850">
                <a:solidFill>
                  <a:srgbClr val="9179FA"/>
                </a:solidFill>
                <a:latin typeface="Open Sauce Light"/>
              </a:rPr>
              <a:t>Zero Shot Fake News Detection</a:t>
            </a:r>
          </a:p>
        </p:txBody>
      </p:sp>
      <p:sp>
        <p:nvSpPr>
          <p:cNvPr name="TextBox 3" id="3"/>
          <p:cNvSpPr txBox="true"/>
          <p:nvPr/>
        </p:nvSpPr>
        <p:spPr>
          <a:xfrm rot="0">
            <a:off x="3718671" y="981075"/>
            <a:ext cx="10850658" cy="405765"/>
          </a:xfrm>
          <a:prstGeom prst="rect">
            <a:avLst/>
          </a:prstGeom>
        </p:spPr>
        <p:txBody>
          <a:bodyPr anchor="t" rtlCol="false" tIns="0" lIns="0" bIns="0" rIns="0">
            <a:spAutoFit/>
          </a:bodyPr>
          <a:lstStyle/>
          <a:p>
            <a:pPr algn="ctr">
              <a:lnSpc>
                <a:spcPts val="3359"/>
              </a:lnSpc>
            </a:pPr>
            <a:r>
              <a:rPr lang="en-US" sz="2400" spc="168">
                <a:solidFill>
                  <a:srgbClr val="FFFFFF"/>
                </a:solidFill>
                <a:latin typeface="Open Sauce Light"/>
              </a:rPr>
              <a:t>FAKE NEWS</a:t>
            </a:r>
          </a:p>
        </p:txBody>
      </p:sp>
      <p:sp>
        <p:nvSpPr>
          <p:cNvPr name="TextBox 4" id="4"/>
          <p:cNvSpPr txBox="true"/>
          <p:nvPr/>
        </p:nvSpPr>
        <p:spPr>
          <a:xfrm rot="0">
            <a:off x="3718671" y="8727440"/>
            <a:ext cx="10850658" cy="530860"/>
          </a:xfrm>
          <a:prstGeom prst="rect">
            <a:avLst/>
          </a:prstGeom>
        </p:spPr>
        <p:txBody>
          <a:bodyPr anchor="t" rtlCol="false" tIns="0" lIns="0" bIns="0" rIns="0">
            <a:spAutoFit/>
          </a:bodyPr>
          <a:lstStyle/>
          <a:p>
            <a:pPr algn="ctr">
              <a:lnSpc>
                <a:spcPts val="4339"/>
              </a:lnSpc>
            </a:pPr>
            <a:r>
              <a:rPr lang="en-US" sz="3099" spc="30">
                <a:solidFill>
                  <a:srgbClr val="FFFFFF"/>
                </a:solidFill>
                <a:latin typeface="Open Sauce Light"/>
              </a:rPr>
              <a:t>Group no 18</a:t>
            </a:r>
          </a:p>
        </p:txBody>
      </p:sp>
      <p:pic>
        <p:nvPicPr>
          <p:cNvPr name="Picture 5" id="5"/>
          <p:cNvPicPr>
            <a:picLocks noChangeAspect="true"/>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18920" y="-4960950"/>
            <a:ext cx="13506576" cy="16009950"/>
          </a:xfrm>
          <a:prstGeom prst="rect">
            <a:avLst/>
          </a:prstGeom>
        </p:spPr>
      </p:pic>
      <p:sp>
        <p:nvSpPr>
          <p:cNvPr name="TextBox 6" id="6"/>
          <p:cNvSpPr txBox="true"/>
          <p:nvPr/>
        </p:nvSpPr>
        <p:spPr>
          <a:xfrm rot="0">
            <a:off x="12294847" y="7493318"/>
            <a:ext cx="5652046" cy="2714625"/>
          </a:xfrm>
          <a:prstGeom prst="rect">
            <a:avLst/>
          </a:prstGeom>
        </p:spPr>
        <p:txBody>
          <a:bodyPr anchor="t" rtlCol="false" tIns="0" lIns="0" bIns="0" rIns="0">
            <a:spAutoFit/>
          </a:bodyPr>
          <a:lstStyle/>
          <a:p>
            <a:pPr algn="ctr">
              <a:lnSpc>
                <a:spcPts val="4320"/>
              </a:lnSpc>
            </a:pPr>
            <a:r>
              <a:rPr lang="en-US" sz="3600">
                <a:solidFill>
                  <a:srgbClr val="FFFFFF"/>
                </a:solidFill>
                <a:latin typeface="Open Sauce Light"/>
              </a:rPr>
              <a:t>Asmita Mukherjee</a:t>
            </a:r>
          </a:p>
          <a:p>
            <a:pPr algn="ctr">
              <a:lnSpc>
                <a:spcPts val="4320"/>
              </a:lnSpc>
            </a:pPr>
            <a:r>
              <a:rPr lang="en-US" sz="3600">
                <a:solidFill>
                  <a:srgbClr val="FFFFFF"/>
                </a:solidFill>
                <a:latin typeface="Open Sauce Light"/>
              </a:rPr>
              <a:t>Hanzalah Firdausi</a:t>
            </a:r>
          </a:p>
          <a:p>
            <a:pPr algn="ctr">
              <a:lnSpc>
                <a:spcPts val="4320"/>
              </a:lnSpc>
            </a:pPr>
            <a:r>
              <a:rPr lang="en-US" sz="3600">
                <a:solidFill>
                  <a:srgbClr val="FFFFFF"/>
                </a:solidFill>
                <a:latin typeface="Open Sauce Light"/>
              </a:rPr>
              <a:t>Harsh Vardhan Bhadauriya</a:t>
            </a:r>
          </a:p>
          <a:p>
            <a:pPr algn="ctr">
              <a:lnSpc>
                <a:spcPts val="4320"/>
              </a:lnSpc>
            </a:pPr>
            <a:r>
              <a:rPr lang="en-US" sz="3600">
                <a:solidFill>
                  <a:srgbClr val="FFFFFF"/>
                </a:solidFill>
                <a:latin typeface="Open Sauce Light"/>
              </a:rPr>
              <a:t>Shreyansh Jain</a:t>
            </a:r>
          </a:p>
          <a:p>
            <a:pPr algn="ctr">
              <a:lnSpc>
                <a:spcPts val="4320"/>
              </a:lnSpc>
              <a:spcBef>
                <a:spcPct val="0"/>
              </a:spcBef>
            </a:pPr>
            <a:r>
              <a:rPr lang="en-US" sz="3600">
                <a:solidFill>
                  <a:srgbClr val="FFFFFF"/>
                </a:solidFill>
                <a:latin typeface="Open Sauce Light"/>
              </a:rPr>
              <a:t>Sehban Fazili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237606">
            <a:off x="-5271620" y="-3875100"/>
            <a:ext cx="13506576" cy="16009950"/>
          </a:xfrm>
          <a:prstGeom prst="rect">
            <a:avLst/>
          </a:prstGeom>
        </p:spPr>
      </p:pic>
      <p:sp>
        <p:nvSpPr>
          <p:cNvPr name="TextBox 3" id="3"/>
          <p:cNvSpPr txBox="true"/>
          <p:nvPr/>
        </p:nvSpPr>
        <p:spPr>
          <a:xfrm rot="0">
            <a:off x="1236507" y="1331556"/>
            <a:ext cx="6637339" cy="1847850"/>
          </a:xfrm>
          <a:prstGeom prst="rect">
            <a:avLst/>
          </a:prstGeom>
        </p:spPr>
        <p:txBody>
          <a:bodyPr anchor="t" rtlCol="false" tIns="0" lIns="0" bIns="0" rIns="0">
            <a:spAutoFit/>
          </a:bodyPr>
          <a:lstStyle/>
          <a:p>
            <a:pPr algn="ctr">
              <a:lnSpc>
                <a:spcPts val="7320"/>
              </a:lnSpc>
            </a:pPr>
            <a:r>
              <a:rPr lang="en-US" sz="6100">
                <a:solidFill>
                  <a:srgbClr val="9179FA"/>
                </a:solidFill>
                <a:latin typeface="Open Sauce Light Bold"/>
              </a:rPr>
              <a:t>Question-Answer </a:t>
            </a:r>
            <a:r>
              <a:rPr lang="en-US" sz="6100">
                <a:solidFill>
                  <a:srgbClr val="000000"/>
                </a:solidFill>
                <a:latin typeface="Open Sauce Light"/>
              </a:rPr>
              <a:t>Generator</a:t>
            </a:r>
          </a:p>
        </p:txBody>
      </p:sp>
      <p:sp>
        <p:nvSpPr>
          <p:cNvPr name="TextBox 4" id="4"/>
          <p:cNvSpPr txBox="true"/>
          <p:nvPr/>
        </p:nvSpPr>
        <p:spPr>
          <a:xfrm rot="0">
            <a:off x="10414154" y="1360131"/>
            <a:ext cx="6637339" cy="1790700"/>
          </a:xfrm>
          <a:prstGeom prst="rect">
            <a:avLst/>
          </a:prstGeom>
        </p:spPr>
        <p:txBody>
          <a:bodyPr anchor="t" rtlCol="false" tIns="0" lIns="0" bIns="0" rIns="0">
            <a:spAutoFit/>
          </a:bodyPr>
          <a:lstStyle/>
          <a:p>
            <a:pPr algn="ctr">
              <a:lnSpc>
                <a:spcPts val="7080"/>
              </a:lnSpc>
            </a:pPr>
            <a:r>
              <a:rPr lang="en-US" sz="5900">
                <a:solidFill>
                  <a:srgbClr val="9179FA"/>
                </a:solidFill>
                <a:latin typeface="Open Sauce Light Bold"/>
              </a:rPr>
              <a:t>Answer Generation </a:t>
            </a:r>
            <a:r>
              <a:rPr lang="en-US" sz="5900">
                <a:solidFill>
                  <a:srgbClr val="000000"/>
                </a:solidFill>
                <a:latin typeface="Open Sauce Light"/>
              </a:rPr>
              <a:t>Model</a:t>
            </a:r>
          </a:p>
        </p:txBody>
      </p:sp>
      <p:sp>
        <p:nvSpPr>
          <p:cNvPr name="AutoShape 5" id="5"/>
          <p:cNvSpPr/>
          <p:nvPr/>
        </p:nvSpPr>
        <p:spPr>
          <a:xfrm rot="-5400000">
            <a:off x="3995738" y="5138738"/>
            <a:ext cx="10287000" cy="0"/>
          </a:xfrm>
          <a:prstGeom prst="line">
            <a:avLst/>
          </a:prstGeom>
          <a:ln cap="rnd" w="9525">
            <a:solidFill>
              <a:srgbClr val="000000"/>
            </a:solidFill>
            <a:prstDash val="solid"/>
            <a:headEnd type="none" len="sm" w="sm"/>
            <a:tailEnd type="none" len="sm" w="sm"/>
          </a:ln>
        </p:spPr>
      </p:sp>
      <p:grpSp>
        <p:nvGrpSpPr>
          <p:cNvPr name="Group 6" id="6"/>
          <p:cNvGrpSpPr/>
          <p:nvPr/>
        </p:nvGrpSpPr>
        <p:grpSpPr>
          <a:xfrm rot="0">
            <a:off x="1113655" y="4475289"/>
            <a:ext cx="6930814" cy="4980634"/>
            <a:chOff x="0" y="0"/>
            <a:chExt cx="9241085" cy="6640845"/>
          </a:xfrm>
        </p:grpSpPr>
        <p:sp>
          <p:nvSpPr>
            <p:cNvPr name="TextBox 7" id="7"/>
            <p:cNvSpPr txBox="true"/>
            <p:nvPr/>
          </p:nvSpPr>
          <p:spPr>
            <a:xfrm rot="0">
              <a:off x="0" y="2936043"/>
              <a:ext cx="9241085" cy="3704802"/>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a:rPr>
                <a:t>The Question and Answers are generated using an answer-aware question generation model, which has been fine-tuned using the t5-base model.</a:t>
              </a:r>
            </a:p>
          </p:txBody>
        </p:sp>
        <p:sp>
          <p:nvSpPr>
            <p:cNvPr name="TextBox 8" id="8"/>
            <p:cNvSpPr txBox="true"/>
            <p:nvPr/>
          </p:nvSpPr>
          <p:spPr>
            <a:xfrm rot="0">
              <a:off x="0" y="-66675"/>
              <a:ext cx="9241085" cy="2206202"/>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a:rPr>
                <a:t>The QA Generator is used to produce questions and answers from input news articles. </a:t>
              </a:r>
            </a:p>
          </p:txBody>
        </p:sp>
      </p:grpSp>
      <p:grpSp>
        <p:nvGrpSpPr>
          <p:cNvPr name="Group 9" id="9"/>
          <p:cNvGrpSpPr/>
          <p:nvPr/>
        </p:nvGrpSpPr>
        <p:grpSpPr>
          <a:xfrm rot="0">
            <a:off x="10335065" y="4475289"/>
            <a:ext cx="6843288" cy="5458153"/>
            <a:chOff x="0" y="0"/>
            <a:chExt cx="9124384" cy="7277538"/>
          </a:xfrm>
        </p:grpSpPr>
        <p:sp>
          <p:nvSpPr>
            <p:cNvPr name="TextBox 10" id="10"/>
            <p:cNvSpPr txBox="true"/>
            <p:nvPr/>
          </p:nvSpPr>
          <p:spPr>
            <a:xfrm rot="0">
              <a:off x="0" y="4003689"/>
              <a:ext cx="9124384" cy="3273848"/>
            </a:xfrm>
            <a:prstGeom prst="rect">
              <a:avLst/>
            </a:prstGeom>
          </p:spPr>
          <p:txBody>
            <a:bodyPr anchor="t" rtlCol="false" tIns="0" lIns="0" bIns="0" rIns="0">
              <a:spAutoFit/>
            </a:bodyPr>
            <a:lstStyle/>
            <a:p>
              <a:pPr algn="ctr">
                <a:lnSpc>
                  <a:spcPts val="3919"/>
                </a:lnSpc>
              </a:pPr>
              <a:r>
                <a:rPr lang="en-US" sz="2799">
                  <a:solidFill>
                    <a:srgbClr val="000000"/>
                  </a:solidFill>
                  <a:latin typeface="Open Sauce Light"/>
                </a:rPr>
                <a:t>We give the questions generated from the QA generator on the input news article as an input and the verified news articles as context to the answer generation model to generate answers.</a:t>
              </a:r>
            </a:p>
          </p:txBody>
        </p:sp>
        <p:sp>
          <p:nvSpPr>
            <p:cNvPr name="TextBox 11" id="11"/>
            <p:cNvSpPr txBox="true"/>
            <p:nvPr/>
          </p:nvSpPr>
          <p:spPr>
            <a:xfrm rot="0">
              <a:off x="0" y="-66675"/>
              <a:ext cx="9124384" cy="3273848"/>
            </a:xfrm>
            <a:prstGeom prst="rect">
              <a:avLst/>
            </a:prstGeom>
          </p:spPr>
          <p:txBody>
            <a:bodyPr anchor="t" rtlCol="false" tIns="0" lIns="0" bIns="0" rIns="0">
              <a:spAutoFit/>
            </a:bodyPr>
            <a:lstStyle/>
            <a:p>
              <a:pPr algn="ctr">
                <a:lnSpc>
                  <a:spcPts val="3919"/>
                </a:lnSpc>
              </a:pPr>
              <a:r>
                <a:rPr lang="en-US" sz="2799">
                  <a:solidFill>
                    <a:srgbClr val="000000"/>
                  </a:solidFill>
                  <a:latin typeface="Open Sauce Light"/>
                </a:rPr>
                <a:t>A DistilBERT model, fine-tuned on the SQuAD dataset, is employed to generate answers to the questions using the verified news articles as context.</a:t>
              </a:r>
            </a:p>
          </p:txBody>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715098" y="485775"/>
            <a:ext cx="8857804" cy="542925"/>
          </a:xfrm>
          <a:prstGeom prst="rect">
            <a:avLst/>
          </a:prstGeom>
        </p:spPr>
        <p:txBody>
          <a:bodyPr anchor="t" rtlCol="false" tIns="0" lIns="0" bIns="0" rIns="0">
            <a:spAutoFit/>
          </a:bodyPr>
          <a:lstStyle/>
          <a:p>
            <a:pPr algn="ctr">
              <a:lnSpc>
                <a:spcPts val="4320"/>
              </a:lnSpc>
              <a:spcBef>
                <a:spcPct val="0"/>
              </a:spcBef>
            </a:pPr>
            <a:r>
              <a:rPr lang="en-US" sz="3600">
                <a:solidFill>
                  <a:srgbClr val="000000"/>
                </a:solidFill>
                <a:latin typeface="Open Sauce Light Bold"/>
              </a:rPr>
              <a:t>How Question-Answers are generated?</a:t>
            </a:r>
          </a:p>
        </p:txBody>
      </p:sp>
      <p:sp>
        <p:nvSpPr>
          <p:cNvPr name="TextBox 3" id="3"/>
          <p:cNvSpPr txBox="true"/>
          <p:nvPr/>
        </p:nvSpPr>
        <p:spPr>
          <a:xfrm rot="0">
            <a:off x="514350" y="1973895"/>
            <a:ext cx="17259300" cy="542925"/>
          </a:xfrm>
          <a:prstGeom prst="rect">
            <a:avLst/>
          </a:prstGeom>
        </p:spPr>
        <p:txBody>
          <a:bodyPr anchor="t" rtlCol="false" tIns="0" lIns="0" bIns="0" rIns="0">
            <a:spAutoFit/>
          </a:bodyPr>
          <a:lstStyle/>
          <a:p>
            <a:pPr algn="ctr">
              <a:lnSpc>
                <a:spcPts val="4320"/>
              </a:lnSpc>
              <a:spcBef>
                <a:spcPct val="0"/>
              </a:spcBef>
            </a:pPr>
            <a:r>
              <a:rPr lang="en-US" sz="3600">
                <a:solidFill>
                  <a:srgbClr val="000000"/>
                </a:solidFill>
                <a:latin typeface="Open Sauce Light"/>
              </a:rPr>
              <a:t>We use one such example using DistilBert Question-Answer generator model.</a:t>
            </a:r>
          </a:p>
        </p:txBody>
      </p:sp>
      <p:sp>
        <p:nvSpPr>
          <p:cNvPr name="TextBox 4" id="4"/>
          <p:cNvSpPr txBox="true"/>
          <p:nvPr/>
        </p:nvSpPr>
        <p:spPr>
          <a:xfrm rot="0">
            <a:off x="0" y="3459795"/>
            <a:ext cx="18288000" cy="4343400"/>
          </a:xfrm>
          <a:prstGeom prst="rect">
            <a:avLst/>
          </a:prstGeom>
        </p:spPr>
        <p:txBody>
          <a:bodyPr anchor="t" rtlCol="false" tIns="0" lIns="0" bIns="0" rIns="0">
            <a:spAutoFit/>
          </a:bodyPr>
          <a:lstStyle/>
          <a:p>
            <a:pPr algn="ctr">
              <a:lnSpc>
                <a:spcPts val="4320"/>
              </a:lnSpc>
            </a:pPr>
            <a:r>
              <a:rPr lang="en-US" sz="3600">
                <a:solidFill>
                  <a:srgbClr val="000000"/>
                </a:solidFill>
                <a:latin typeface="Open Sauce Light Bold"/>
              </a:rPr>
              <a:t>Input Text</a:t>
            </a:r>
            <a:r>
              <a:rPr lang="en-US" sz="3600">
                <a:solidFill>
                  <a:srgbClr val="000000"/>
                </a:solidFill>
                <a:latin typeface="Open Sauce Light"/>
              </a:rPr>
              <a:t> -  While on the campaign trail, Donald Trump promised to revive the coal industry and after he took power, he signed an executive order rolling back a temporary ban on mining coal and a stream protection rule that was imposed by the Obama administration.</a:t>
            </a:r>
          </a:p>
          <a:p>
            <a:pPr algn="ctr">
              <a:lnSpc>
                <a:spcPts val="4320"/>
              </a:lnSpc>
            </a:pPr>
          </a:p>
          <a:p>
            <a:pPr algn="ctr">
              <a:lnSpc>
                <a:spcPts val="4320"/>
              </a:lnSpc>
              <a:spcBef>
                <a:spcPct val="0"/>
              </a:spcBef>
            </a:pPr>
            <a:r>
              <a:rPr lang="en-US" sz="3600">
                <a:solidFill>
                  <a:srgbClr val="000000"/>
                </a:solidFill>
                <a:latin typeface="Open Sauce Light Bold"/>
              </a:rPr>
              <a:t>Question-Answer Pair</a:t>
            </a:r>
            <a:r>
              <a:rPr lang="en-US" sz="3600">
                <a:solidFill>
                  <a:srgbClr val="000000"/>
                </a:solidFill>
                <a:latin typeface="Open Sauce Light"/>
              </a:rPr>
              <a:t>: {</a:t>
            </a:r>
            <a:r>
              <a:rPr lang="en-US" sz="3600">
                <a:solidFill>
                  <a:srgbClr val="000000"/>
                </a:solidFill>
                <a:latin typeface="Open Sauce Light Bold"/>
              </a:rPr>
              <a:t> </a:t>
            </a:r>
            <a:r>
              <a:rPr lang="en-US" sz="3600">
                <a:solidFill>
                  <a:srgbClr val="000000"/>
                </a:solidFill>
                <a:latin typeface="Open Sauce Light"/>
              </a:rPr>
              <a:t>'question': "What did Donald Trump's executive order roll back after he took power?", 'answer': 'a temporary ban on mining coal and a stream protection rule that was imposed by the Obama administration'},</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52770" y="1396713"/>
            <a:ext cx="12182460" cy="3058993"/>
            <a:chOff x="0" y="0"/>
            <a:chExt cx="16243280" cy="4078657"/>
          </a:xfrm>
        </p:grpSpPr>
        <p:sp>
          <p:nvSpPr>
            <p:cNvPr name="TextBox 3" id="3"/>
            <p:cNvSpPr txBox="true"/>
            <p:nvPr/>
          </p:nvSpPr>
          <p:spPr>
            <a:xfrm rot="0">
              <a:off x="0" y="0"/>
              <a:ext cx="16243280" cy="1498600"/>
            </a:xfrm>
            <a:prstGeom prst="rect">
              <a:avLst/>
            </a:prstGeom>
          </p:spPr>
          <p:txBody>
            <a:bodyPr anchor="t" rtlCol="false" tIns="0" lIns="0" bIns="0" rIns="0">
              <a:spAutoFit/>
            </a:bodyPr>
            <a:lstStyle/>
            <a:p>
              <a:pPr algn="ctr">
                <a:lnSpc>
                  <a:spcPts val="8879"/>
                </a:lnSpc>
              </a:pPr>
              <a:r>
                <a:rPr lang="en-US" sz="7399">
                  <a:solidFill>
                    <a:srgbClr val="000000"/>
                  </a:solidFill>
                  <a:latin typeface="Open Sauce Light"/>
                </a:rPr>
                <a:t>Evaluation Metrics</a:t>
              </a:r>
            </a:p>
          </p:txBody>
        </p:sp>
        <p:sp>
          <p:nvSpPr>
            <p:cNvPr name="TextBox 4" id="4"/>
            <p:cNvSpPr txBox="true"/>
            <p:nvPr/>
          </p:nvSpPr>
          <p:spPr>
            <a:xfrm rot="0">
              <a:off x="0" y="1745667"/>
              <a:ext cx="16243280" cy="2332990"/>
            </a:xfrm>
            <a:prstGeom prst="rect">
              <a:avLst/>
            </a:prstGeom>
          </p:spPr>
          <p:txBody>
            <a:bodyPr anchor="t" rtlCol="false" tIns="0" lIns="0" bIns="0" rIns="0">
              <a:spAutoFit/>
            </a:bodyPr>
            <a:lstStyle/>
            <a:p>
              <a:pPr algn="ctr">
                <a:lnSpc>
                  <a:spcPts val="4799"/>
                </a:lnSpc>
              </a:pPr>
              <a:r>
                <a:rPr lang="en-US" sz="3199">
                  <a:solidFill>
                    <a:srgbClr val="000000"/>
                  </a:solidFill>
                  <a:latin typeface="Open Sauce Light"/>
                </a:rPr>
                <a:t>The metrics that can be used to evaluate the similarity between the answers of the input news article and the verified news article are as follows:</a:t>
              </a:r>
            </a:p>
          </p:txBody>
        </p:sp>
      </p:grpSp>
      <p:sp>
        <p:nvSpPr>
          <p:cNvPr name="TextBox 5" id="5"/>
          <p:cNvSpPr txBox="true"/>
          <p:nvPr/>
        </p:nvSpPr>
        <p:spPr>
          <a:xfrm rot="0">
            <a:off x="1277650" y="5332801"/>
            <a:ext cx="4310914" cy="547370"/>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Bold"/>
              </a:rPr>
              <a:t>Bleu score</a:t>
            </a:r>
          </a:p>
        </p:txBody>
      </p:sp>
      <p:sp>
        <p:nvSpPr>
          <p:cNvPr name="TextBox 6" id="6"/>
          <p:cNvSpPr txBox="true"/>
          <p:nvPr/>
        </p:nvSpPr>
        <p:spPr>
          <a:xfrm rot="0">
            <a:off x="6988543" y="5332801"/>
            <a:ext cx="4310914" cy="547370"/>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Bold"/>
              </a:rPr>
              <a:t>Rouge score</a:t>
            </a:r>
          </a:p>
        </p:txBody>
      </p:sp>
      <p:sp>
        <p:nvSpPr>
          <p:cNvPr name="TextBox 7" id="7"/>
          <p:cNvSpPr txBox="true"/>
          <p:nvPr/>
        </p:nvSpPr>
        <p:spPr>
          <a:xfrm rot="0">
            <a:off x="12699437" y="5250007"/>
            <a:ext cx="4310914" cy="547370"/>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Bold"/>
              </a:rPr>
              <a:t>SentBERT </a:t>
            </a:r>
          </a:p>
        </p:txBody>
      </p:sp>
      <p:sp>
        <p:nvSpPr>
          <p:cNvPr name="TextBox 8" id="8"/>
          <p:cNvSpPr txBox="true"/>
          <p:nvPr/>
        </p:nvSpPr>
        <p:spPr>
          <a:xfrm rot="0">
            <a:off x="3472011" y="7358810"/>
            <a:ext cx="11343977" cy="485775"/>
          </a:xfrm>
          <a:prstGeom prst="rect">
            <a:avLst/>
          </a:prstGeom>
        </p:spPr>
        <p:txBody>
          <a:bodyPr anchor="t" rtlCol="false" tIns="0" lIns="0" bIns="0" rIns="0">
            <a:spAutoFit/>
          </a:bodyPr>
          <a:lstStyle/>
          <a:p>
            <a:pPr algn="ctr">
              <a:lnSpc>
                <a:spcPts val="3840"/>
              </a:lnSpc>
              <a:spcBef>
                <a:spcPct val="0"/>
              </a:spcBef>
            </a:pPr>
            <a:r>
              <a:rPr lang="en-US" sz="3200">
                <a:solidFill>
                  <a:srgbClr val="000000"/>
                </a:solidFill>
                <a:latin typeface="Open Sauce Light"/>
              </a:rPr>
              <a:t>The threshold can be set by experimenting with the model.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29207" y="3669031"/>
            <a:ext cx="8784985" cy="558926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509371" y="3910661"/>
            <a:ext cx="8111012" cy="5347639"/>
          </a:xfrm>
          <a:prstGeom prst="rect">
            <a:avLst/>
          </a:prstGeom>
        </p:spPr>
      </p:pic>
      <p:sp>
        <p:nvSpPr>
          <p:cNvPr name="TextBox 4" id="4"/>
          <p:cNvSpPr txBox="true"/>
          <p:nvPr/>
        </p:nvSpPr>
        <p:spPr>
          <a:xfrm rot="0">
            <a:off x="1607126" y="3126106"/>
            <a:ext cx="6936224" cy="542925"/>
          </a:xfrm>
          <a:prstGeom prst="rect">
            <a:avLst/>
          </a:prstGeom>
        </p:spPr>
        <p:txBody>
          <a:bodyPr anchor="t" rtlCol="false" tIns="0" lIns="0" bIns="0" rIns="0">
            <a:spAutoFit/>
          </a:bodyPr>
          <a:lstStyle/>
          <a:p>
            <a:pPr algn="ctr">
              <a:lnSpc>
                <a:spcPts val="4320"/>
              </a:lnSpc>
              <a:spcBef>
                <a:spcPct val="0"/>
              </a:spcBef>
            </a:pPr>
            <a:r>
              <a:rPr lang="en-US" sz="3600">
                <a:solidFill>
                  <a:srgbClr val="000000"/>
                </a:solidFill>
                <a:latin typeface="Open Sauce Light"/>
              </a:rPr>
              <a:t>Score distribution of True points</a:t>
            </a:r>
          </a:p>
        </p:txBody>
      </p:sp>
      <p:sp>
        <p:nvSpPr>
          <p:cNvPr name="TextBox 5" id="5"/>
          <p:cNvSpPr txBox="true"/>
          <p:nvPr/>
        </p:nvSpPr>
        <p:spPr>
          <a:xfrm rot="0">
            <a:off x="10235158" y="3126106"/>
            <a:ext cx="7130058" cy="542925"/>
          </a:xfrm>
          <a:prstGeom prst="rect">
            <a:avLst/>
          </a:prstGeom>
        </p:spPr>
        <p:txBody>
          <a:bodyPr anchor="t" rtlCol="false" tIns="0" lIns="0" bIns="0" rIns="0">
            <a:spAutoFit/>
          </a:bodyPr>
          <a:lstStyle/>
          <a:p>
            <a:pPr algn="ctr">
              <a:lnSpc>
                <a:spcPts val="4320"/>
              </a:lnSpc>
              <a:spcBef>
                <a:spcPct val="0"/>
              </a:spcBef>
            </a:pPr>
            <a:r>
              <a:rPr lang="en-US" sz="3600">
                <a:solidFill>
                  <a:srgbClr val="000000"/>
                </a:solidFill>
                <a:latin typeface="Open Sauce Light"/>
              </a:rPr>
              <a:t>Score distribution of False points</a:t>
            </a:r>
          </a:p>
        </p:txBody>
      </p:sp>
      <p:sp>
        <p:nvSpPr>
          <p:cNvPr name="TextBox 6" id="6"/>
          <p:cNvSpPr txBox="true"/>
          <p:nvPr/>
        </p:nvSpPr>
        <p:spPr>
          <a:xfrm rot="0">
            <a:off x="3052770" y="1396713"/>
            <a:ext cx="12182460" cy="1123950"/>
          </a:xfrm>
          <a:prstGeom prst="rect">
            <a:avLst/>
          </a:prstGeom>
        </p:spPr>
        <p:txBody>
          <a:bodyPr anchor="t" rtlCol="false" tIns="0" lIns="0" bIns="0" rIns="0">
            <a:spAutoFit/>
          </a:bodyPr>
          <a:lstStyle/>
          <a:p>
            <a:pPr algn="ctr">
              <a:lnSpc>
                <a:spcPts val="8879"/>
              </a:lnSpc>
            </a:pPr>
            <a:r>
              <a:rPr lang="en-US" sz="7399">
                <a:solidFill>
                  <a:srgbClr val="000000"/>
                </a:solidFill>
                <a:latin typeface="Open Sauce Light"/>
              </a:rPr>
              <a:t>S-Bert Score Distributions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60409" y="3929598"/>
            <a:ext cx="7567182" cy="2427804"/>
          </a:xfrm>
          <a:prstGeom prst="rect">
            <a:avLst/>
          </a:prstGeom>
        </p:spPr>
      </p:pic>
      <p:sp>
        <p:nvSpPr>
          <p:cNvPr name="TextBox 3" id="3"/>
          <p:cNvSpPr txBox="true"/>
          <p:nvPr/>
        </p:nvSpPr>
        <p:spPr>
          <a:xfrm rot="0">
            <a:off x="3052770" y="1396713"/>
            <a:ext cx="12182460" cy="1123950"/>
          </a:xfrm>
          <a:prstGeom prst="rect">
            <a:avLst/>
          </a:prstGeom>
        </p:spPr>
        <p:txBody>
          <a:bodyPr anchor="t" rtlCol="false" tIns="0" lIns="0" bIns="0" rIns="0">
            <a:spAutoFit/>
          </a:bodyPr>
          <a:lstStyle/>
          <a:p>
            <a:pPr algn="ctr">
              <a:lnSpc>
                <a:spcPts val="8879"/>
              </a:lnSpc>
            </a:pPr>
            <a:r>
              <a:rPr lang="en-US" sz="7399">
                <a:solidFill>
                  <a:srgbClr val="000000"/>
                </a:solidFill>
                <a:latin typeface="Open Sauce Light"/>
              </a:rPr>
              <a:t>Results</a:t>
            </a:r>
          </a:p>
        </p:txBody>
      </p:sp>
      <p:sp>
        <p:nvSpPr>
          <p:cNvPr name="TextBox 4" id="4"/>
          <p:cNvSpPr txBox="true"/>
          <p:nvPr/>
        </p:nvSpPr>
        <p:spPr>
          <a:xfrm rot="0">
            <a:off x="863918" y="2644843"/>
            <a:ext cx="1656016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The threshold after experimenting was set at 0.75 and the results are as follows: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15" t="0" r="115" b="0"/>
          <a:stretch>
            <a:fillRect/>
          </a:stretch>
        </p:blipFill>
        <p:spPr>
          <a:xfrm flipH="false" flipV="false">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Challenges</a:t>
            </a:r>
          </a:p>
        </p:txBody>
      </p:sp>
      <p:sp>
        <p:nvSpPr>
          <p:cNvPr name="TextBox 4" id="4"/>
          <p:cNvSpPr txBox="true"/>
          <p:nvPr/>
        </p:nvSpPr>
        <p:spPr>
          <a:xfrm rot="0">
            <a:off x="0" y="2065537"/>
            <a:ext cx="18288000" cy="7419975"/>
          </a:xfrm>
          <a:prstGeom prst="rect">
            <a:avLst/>
          </a:prstGeom>
        </p:spPr>
        <p:txBody>
          <a:bodyPr anchor="t" rtlCol="false" tIns="0" lIns="0" bIns="0" rIns="0">
            <a:spAutoFit/>
          </a:bodyPr>
          <a:lstStyle/>
          <a:p>
            <a:pPr marL="820430" indent="-410215" lvl="1">
              <a:lnSpc>
                <a:spcPts val="4560"/>
              </a:lnSpc>
              <a:buFont typeface="Arial"/>
              <a:buChar char="•"/>
            </a:pPr>
            <a:r>
              <a:rPr lang="en-US" sz="3800">
                <a:solidFill>
                  <a:srgbClr val="000000"/>
                </a:solidFill>
                <a:latin typeface="Open Sauce Light"/>
              </a:rPr>
              <a:t>When scraping data from websites, we found that there is a limit to the number of requests that can be made before the website blocks further requests. This can hinder data collection and slow down the research process.</a:t>
            </a:r>
          </a:p>
          <a:p>
            <a:pPr marL="820430" indent="-410215" lvl="1">
              <a:lnSpc>
                <a:spcPts val="4560"/>
              </a:lnSpc>
              <a:buFont typeface="Arial"/>
              <a:buChar char="•"/>
            </a:pPr>
            <a:r>
              <a:rPr lang="en-US" sz="3800">
                <a:solidFill>
                  <a:srgbClr val="000000"/>
                </a:solidFill>
                <a:latin typeface="Open Sauce Light"/>
              </a:rPr>
              <a:t>Deploying websites with pre-trained models can make the website slow and less responsive. This is because these models can be quite large and computationally expensive, which can cause delays in processing and returning results to users.</a:t>
            </a:r>
          </a:p>
          <a:p>
            <a:pPr marL="820430" indent="-410215" lvl="1">
              <a:lnSpc>
                <a:spcPts val="4560"/>
              </a:lnSpc>
              <a:buFont typeface="Arial"/>
              <a:buChar char="•"/>
            </a:pPr>
            <a:r>
              <a:rPr lang="en-US" sz="3800">
                <a:solidFill>
                  <a:srgbClr val="000000"/>
                </a:solidFill>
                <a:latin typeface="Open Sauce Light"/>
              </a:rPr>
              <a:t>We also experienced issues with too many dependencies, which can make the project difficult to manage and maintain. Installing and updating multiple packages can be time-consuming and lead to compatibility issues, which can cause errors and bugs in the code.</a:t>
            </a:r>
          </a:p>
          <a:p>
            <a:pPr marL="820430" indent="-410215" lvl="1">
              <a:lnSpc>
                <a:spcPts val="4560"/>
              </a:lnSpc>
              <a:buFont typeface="Arial"/>
              <a:buChar char="•"/>
            </a:pPr>
            <a:r>
              <a:rPr lang="en-US" sz="3800">
                <a:solidFill>
                  <a:srgbClr val="000000"/>
                </a:solidFill>
                <a:latin typeface="Open Sauce Light"/>
              </a:rPr>
              <a:t>The approach is limited to text input only.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Future Works</a:t>
            </a:r>
          </a:p>
        </p:txBody>
      </p:sp>
      <p:sp>
        <p:nvSpPr>
          <p:cNvPr name="TextBox 4" id="4"/>
          <p:cNvSpPr txBox="true"/>
          <p:nvPr/>
        </p:nvSpPr>
        <p:spPr>
          <a:xfrm rot="0">
            <a:off x="511794" y="2065537"/>
            <a:ext cx="17545899" cy="5133975"/>
          </a:xfrm>
          <a:prstGeom prst="rect">
            <a:avLst/>
          </a:prstGeom>
        </p:spPr>
        <p:txBody>
          <a:bodyPr anchor="t" rtlCol="false" tIns="0" lIns="0" bIns="0" rIns="0">
            <a:spAutoFit/>
          </a:bodyPr>
          <a:lstStyle/>
          <a:p>
            <a:pPr marL="820430" indent="-410215" lvl="1">
              <a:lnSpc>
                <a:spcPts val="4560"/>
              </a:lnSpc>
              <a:buFont typeface="Arial"/>
              <a:buChar char="•"/>
            </a:pPr>
            <a:r>
              <a:rPr lang="en-US" sz="3800">
                <a:solidFill>
                  <a:srgbClr val="000000"/>
                </a:solidFill>
                <a:latin typeface="Open Sauce Light"/>
              </a:rPr>
              <a:t>Predicting news based on the article's URL rather than just the headlines and article text could be a valuable addition to the model. This would involve extracting data from the URL, such as the source or keywords, to gain further insight into the nature of the article and improve prediction accuracy.</a:t>
            </a:r>
          </a:p>
          <a:p>
            <a:pPr marL="820430" indent="-410215" lvl="1">
              <a:lnSpc>
                <a:spcPts val="4560"/>
              </a:lnSpc>
              <a:buFont typeface="Arial"/>
              <a:buChar char="•"/>
            </a:pPr>
            <a:r>
              <a:rPr lang="en-US" sz="3800">
                <a:solidFill>
                  <a:srgbClr val="000000"/>
                </a:solidFill>
                <a:latin typeface="Open Sauce Light"/>
              </a:rPr>
              <a:t>As visual media becomes increasingly prominent in news reporting, it is important to be able to distinguish between authentic and fake images. By training a CNN on image datasets, it could be possible to accurately identify images that are being used in a misleading or deceptive way.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913313">
            <a:off x="5628595" y="-4100810"/>
            <a:ext cx="17155205" cy="13942503"/>
          </a:xfrm>
          <a:prstGeom prst="rect">
            <a:avLst/>
          </a:prstGeom>
        </p:spPr>
      </p:pic>
      <p:grpSp>
        <p:nvGrpSpPr>
          <p:cNvPr name="Group 3" id="3"/>
          <p:cNvGrpSpPr/>
          <p:nvPr/>
        </p:nvGrpSpPr>
        <p:grpSpPr>
          <a:xfrm rot="0">
            <a:off x="1496084" y="5404092"/>
            <a:ext cx="9535200" cy="3288817"/>
            <a:chOff x="0" y="0"/>
            <a:chExt cx="12713600" cy="4385089"/>
          </a:xfrm>
        </p:grpSpPr>
        <p:sp>
          <p:nvSpPr>
            <p:cNvPr name="TextBox 4" id="4"/>
            <p:cNvSpPr txBox="true"/>
            <p:nvPr/>
          </p:nvSpPr>
          <p:spPr>
            <a:xfrm rot="0">
              <a:off x="0" y="0"/>
              <a:ext cx="12713600" cy="3073400"/>
            </a:xfrm>
            <a:prstGeom prst="rect">
              <a:avLst/>
            </a:prstGeom>
          </p:spPr>
          <p:txBody>
            <a:bodyPr anchor="t" rtlCol="false" tIns="0" lIns="0" bIns="0" rIns="0">
              <a:spAutoFit/>
            </a:bodyPr>
            <a:lstStyle/>
            <a:p>
              <a:pPr>
                <a:lnSpc>
                  <a:spcPts val="9120"/>
                </a:lnSpc>
              </a:pPr>
              <a:r>
                <a:rPr lang="en-US" sz="7600">
                  <a:solidFill>
                    <a:srgbClr val="FFFFFF"/>
                  </a:solidFill>
                  <a:latin typeface="Open Sauce Light"/>
                </a:rPr>
                <a:t>Do you have</a:t>
              </a:r>
            </a:p>
            <a:p>
              <a:pPr>
                <a:lnSpc>
                  <a:spcPts val="9120"/>
                </a:lnSpc>
              </a:pPr>
              <a:r>
                <a:rPr lang="en-US" sz="7600">
                  <a:solidFill>
                    <a:srgbClr val="9179FA"/>
                  </a:solidFill>
                  <a:latin typeface="Open Sauce Light Bold"/>
                </a:rPr>
                <a:t>any questions?</a:t>
              </a:r>
            </a:p>
          </p:txBody>
        </p:sp>
        <p:sp>
          <p:nvSpPr>
            <p:cNvPr name="TextBox 5" id="5"/>
            <p:cNvSpPr txBox="true"/>
            <p:nvPr/>
          </p:nvSpPr>
          <p:spPr>
            <a:xfrm rot="0">
              <a:off x="0" y="3708814"/>
              <a:ext cx="12713600" cy="676275"/>
            </a:xfrm>
            <a:prstGeom prst="rect">
              <a:avLst/>
            </a:prstGeom>
          </p:spPr>
          <p:txBody>
            <a:bodyPr anchor="t" rtlCol="false" tIns="0" lIns="0" bIns="0" rIns="0">
              <a:spAutoFit/>
            </a:bodyPr>
            <a:lstStyle/>
            <a:p>
              <a:pPr>
                <a:lnSpc>
                  <a:spcPts val="42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1714252"/>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Motivation</a:t>
            </a:r>
          </a:p>
        </p:txBody>
      </p:sp>
      <p:sp>
        <p:nvSpPr>
          <p:cNvPr name="AutoShape 4" id="4"/>
          <p:cNvSpPr/>
          <p:nvPr/>
        </p:nvSpPr>
        <p:spPr>
          <a:xfrm>
            <a:off x="1028700" y="2590552"/>
            <a:ext cx="16230600" cy="0"/>
          </a:xfrm>
          <a:prstGeom prst="line">
            <a:avLst/>
          </a:prstGeom>
          <a:ln cap="rnd" w="9525">
            <a:solidFill>
              <a:srgbClr val="9179FA"/>
            </a:solidFill>
            <a:prstDash val="solid"/>
            <a:headEnd type="none" len="sm" w="sm"/>
            <a:tailEnd type="none" len="sm" w="sm"/>
          </a:ln>
        </p:spPr>
      </p:sp>
      <p:sp>
        <p:nvSpPr>
          <p:cNvPr name="TextBox 5" id="5"/>
          <p:cNvSpPr txBox="true"/>
          <p:nvPr/>
        </p:nvSpPr>
        <p:spPr>
          <a:xfrm rot="0">
            <a:off x="1028700" y="2743200"/>
            <a:ext cx="17259300" cy="6515100"/>
          </a:xfrm>
          <a:prstGeom prst="rect">
            <a:avLst/>
          </a:prstGeom>
        </p:spPr>
        <p:txBody>
          <a:bodyPr anchor="t" rtlCol="false" tIns="0" lIns="0" bIns="0" rIns="0">
            <a:spAutoFit/>
          </a:bodyPr>
          <a:lstStyle/>
          <a:p>
            <a:pPr marL="777251" indent="-388626" lvl="1">
              <a:lnSpc>
                <a:spcPts val="4320"/>
              </a:lnSpc>
              <a:buFont typeface="Arial"/>
              <a:buChar char="•"/>
            </a:pPr>
            <a:r>
              <a:rPr lang="en-US" sz="3600">
                <a:solidFill>
                  <a:srgbClr val="000000"/>
                </a:solidFill>
                <a:latin typeface="Open Sauce Light"/>
              </a:rPr>
              <a:t>The rise of social media has amplified the potential impact of misinformation.</a:t>
            </a:r>
          </a:p>
          <a:p>
            <a:pPr marL="777251" indent="-388626" lvl="1">
              <a:lnSpc>
                <a:spcPts val="4320"/>
              </a:lnSpc>
              <a:buFont typeface="Arial"/>
              <a:buChar char="•"/>
            </a:pPr>
            <a:r>
              <a:rPr lang="en-US" sz="3600">
                <a:solidFill>
                  <a:srgbClr val="000000"/>
                </a:solidFill>
                <a:latin typeface="Open Sauce Light"/>
              </a:rPr>
              <a:t>There has been significant investment, totaling over $300 million, from major media and tech organizations to combat fake news, along with support from various activists, NGOs, and interest groups.</a:t>
            </a:r>
          </a:p>
          <a:p>
            <a:pPr marL="777251" indent="-388626" lvl="1">
              <a:lnSpc>
                <a:spcPts val="4320"/>
              </a:lnSpc>
              <a:buFont typeface="Arial"/>
              <a:buChar char="•"/>
            </a:pPr>
            <a:r>
              <a:rPr lang="en-US" sz="3600">
                <a:solidFill>
                  <a:srgbClr val="000000"/>
                </a:solidFill>
                <a:latin typeface="Open Sauce Light"/>
              </a:rPr>
              <a:t>The prevalence of fake news and disinformation continues to grow, affecting millions of individuals globally, highlighting the necessity of implementing a solution.</a:t>
            </a:r>
          </a:p>
          <a:p>
            <a:pPr marL="777251" indent="-388626" lvl="1">
              <a:lnSpc>
                <a:spcPts val="4320"/>
              </a:lnSpc>
              <a:buFont typeface="Arial"/>
              <a:buChar char="•"/>
            </a:pPr>
            <a:r>
              <a:rPr lang="en-US" sz="3600">
                <a:solidFill>
                  <a:srgbClr val="000000"/>
                </a:solidFill>
                <a:latin typeface="Open Sauce Light"/>
              </a:rPr>
              <a:t>The persistent spread of inaccurate information calls for a technology-based approach to eradicate it from the internet.</a:t>
            </a:r>
          </a:p>
          <a:p>
            <a:pPr marL="777251" indent="-388626" lvl="1">
              <a:lnSpc>
                <a:spcPts val="4320"/>
              </a:lnSpc>
              <a:buFont typeface="Arial"/>
              <a:buChar char="•"/>
            </a:pPr>
            <a:r>
              <a:rPr lang="en-US" sz="3600">
                <a:solidFill>
                  <a:srgbClr val="000000"/>
                </a:solidFill>
                <a:latin typeface="Open Sauce Light"/>
              </a:rPr>
              <a:t>To address this issue, we introduce this tool which checks the trustworthiness of the news articles.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2100730" y="-4846650"/>
            <a:ext cx="13506576" cy="16009950"/>
          </a:xfrm>
          <a:prstGeom prst="rect">
            <a:avLst/>
          </a:prstGeom>
        </p:spPr>
      </p:pic>
      <p:pic>
        <p:nvPicPr>
          <p:cNvPr name="Picture 3" id="3"/>
          <p:cNvPicPr>
            <a:picLocks noChangeAspect="true"/>
          </p:cNvPicPr>
          <p:nvPr/>
        </p:nvPicPr>
        <p:blipFill>
          <a:blip r:embed="rId4"/>
          <a:srcRect l="31007" t="0" r="31007" b="0"/>
          <a:stretch>
            <a:fillRect/>
          </a:stretch>
        </p:blipFill>
        <p:spPr>
          <a:xfrm flipH="false" flipV="false" rot="0">
            <a:off x="12428587" y="0"/>
            <a:ext cx="5859413" cy="10287000"/>
          </a:xfrm>
          <a:prstGeom prst="rect">
            <a:avLst/>
          </a:prstGeom>
        </p:spPr>
      </p:pic>
      <p:grpSp>
        <p:nvGrpSpPr>
          <p:cNvPr name="Group 4" id="4"/>
          <p:cNvGrpSpPr/>
          <p:nvPr/>
        </p:nvGrpSpPr>
        <p:grpSpPr>
          <a:xfrm rot="0">
            <a:off x="994683" y="249101"/>
            <a:ext cx="8149317" cy="9009199"/>
            <a:chOff x="0" y="0"/>
            <a:chExt cx="10865756" cy="12012265"/>
          </a:xfrm>
        </p:grpSpPr>
        <p:sp>
          <p:nvSpPr>
            <p:cNvPr name="TextBox 5" id="5"/>
            <p:cNvSpPr txBox="true"/>
            <p:nvPr/>
          </p:nvSpPr>
          <p:spPr>
            <a:xfrm rot="0">
              <a:off x="0" y="0"/>
              <a:ext cx="10865756" cy="3454400"/>
            </a:xfrm>
            <a:prstGeom prst="rect">
              <a:avLst/>
            </a:prstGeom>
          </p:spPr>
          <p:txBody>
            <a:bodyPr anchor="t" rtlCol="false" tIns="0" lIns="0" bIns="0" rIns="0">
              <a:spAutoFit/>
            </a:bodyPr>
            <a:lstStyle/>
            <a:p>
              <a:pPr algn="l" marL="0" indent="0" lvl="0">
                <a:lnSpc>
                  <a:spcPts val="10200"/>
                </a:lnSpc>
                <a:spcBef>
                  <a:spcPct val="0"/>
                </a:spcBef>
              </a:pPr>
              <a:r>
                <a:rPr lang="en-US" sz="8500">
                  <a:solidFill>
                    <a:srgbClr val="9179FA"/>
                  </a:solidFill>
                  <a:latin typeface="Open Sauce Light"/>
                </a:rPr>
                <a:t>Problem Statement</a:t>
              </a:r>
            </a:p>
          </p:txBody>
        </p:sp>
        <p:sp>
          <p:nvSpPr>
            <p:cNvPr name="TextBox 6" id="6"/>
            <p:cNvSpPr txBox="true"/>
            <p:nvPr/>
          </p:nvSpPr>
          <p:spPr>
            <a:xfrm rot="0">
              <a:off x="0" y="4198590"/>
              <a:ext cx="10865756" cy="7813676"/>
            </a:xfrm>
            <a:prstGeom prst="rect">
              <a:avLst/>
            </a:prstGeom>
          </p:spPr>
          <p:txBody>
            <a:bodyPr anchor="t" rtlCol="false" tIns="0" lIns="0" bIns="0" rIns="0">
              <a:spAutoFit/>
            </a:bodyPr>
            <a:lstStyle/>
            <a:p>
              <a:pPr marL="755647" indent="-377824" lvl="1">
                <a:lnSpc>
                  <a:spcPts val="5249"/>
                </a:lnSpc>
                <a:buFont typeface="Arial"/>
                <a:buChar char="•"/>
              </a:pPr>
              <a:r>
                <a:rPr lang="en-US" sz="3499">
                  <a:solidFill>
                    <a:srgbClr val="FFFFFF"/>
                  </a:solidFill>
                  <a:latin typeface="Open Sauce Light"/>
                </a:rPr>
                <a:t>The objective of this project is to create a tool for checking whether news articles are trustworthy or not.</a:t>
              </a:r>
            </a:p>
            <a:p>
              <a:pPr marL="755647" indent="-377824" lvl="1">
                <a:lnSpc>
                  <a:spcPts val="5249"/>
                </a:lnSpc>
                <a:buFont typeface="Arial"/>
                <a:buChar char="•"/>
              </a:pPr>
              <a:r>
                <a:rPr lang="en-US" sz="3499">
                  <a:solidFill>
                    <a:srgbClr val="FFFFFF"/>
                  </a:solidFill>
                  <a:latin typeface="Open Sauce Light"/>
                </a:rPr>
                <a:t>The tool will have to perform an evaluation of the facts, events, and related information within a news article. </a:t>
              </a:r>
            </a:p>
            <a:p>
              <a:pPr>
                <a:lnSpc>
                  <a:spcPts val="524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Literature Review</a:t>
            </a:r>
          </a:p>
        </p:txBody>
      </p:sp>
      <p:sp>
        <p:nvSpPr>
          <p:cNvPr name="TextBox 4" id="4"/>
          <p:cNvSpPr txBox="true"/>
          <p:nvPr/>
        </p:nvSpPr>
        <p:spPr>
          <a:xfrm rot="0">
            <a:off x="730426" y="1704975"/>
            <a:ext cx="17236583" cy="8582025"/>
          </a:xfrm>
          <a:prstGeom prst="rect">
            <a:avLst/>
          </a:prstGeom>
        </p:spPr>
        <p:txBody>
          <a:bodyPr anchor="t" rtlCol="false" tIns="0" lIns="0" bIns="0" rIns="0">
            <a:spAutoFit/>
          </a:bodyPr>
          <a:lstStyle/>
          <a:p>
            <a:pPr>
              <a:lnSpc>
                <a:spcPts val="3823"/>
              </a:lnSpc>
            </a:pPr>
            <a:r>
              <a:rPr lang="en-US" sz="3186">
                <a:solidFill>
                  <a:srgbClr val="000000"/>
                </a:solidFill>
                <a:latin typeface="Open Sauce Light"/>
              </a:rPr>
              <a:t>The field of fake news detection is expanding rapidly, and a plethora of research has been conducted on this topic. Notable works in this area include:</a:t>
            </a:r>
          </a:p>
          <a:p>
            <a:pPr marL="687880" indent="-343940" lvl="1">
              <a:lnSpc>
                <a:spcPts val="3823"/>
              </a:lnSpc>
              <a:buFont typeface="Arial"/>
              <a:buChar char="•"/>
            </a:pPr>
            <a:r>
              <a:rPr lang="en-US" sz="3186">
                <a:solidFill>
                  <a:srgbClr val="000000"/>
                </a:solidFill>
                <a:latin typeface="Open Sauce Light"/>
              </a:rPr>
              <a:t>"Fake News Detection on Social Media: A Data Mining Perspective" by Shu et al. (2017): This paper proposes a framework for detecting fake news on social media using data mining techniques.</a:t>
            </a:r>
          </a:p>
          <a:p>
            <a:pPr marL="687880" indent="-343940" lvl="1">
              <a:lnSpc>
                <a:spcPts val="3823"/>
              </a:lnSpc>
              <a:buFont typeface="Arial"/>
              <a:buChar char="•"/>
            </a:pPr>
            <a:r>
              <a:rPr lang="en-US" sz="3186">
                <a:solidFill>
                  <a:srgbClr val="000000"/>
                </a:solidFill>
                <a:latin typeface="Open Sauce Light"/>
              </a:rPr>
              <a:t>"Combating Fake News: A Survey on Identification and Mitigation Techniques" by Zubiaga et al. (2018): This survey paper provides an overview of various techniques that have been proposed for detecting and mitigating fake news.</a:t>
            </a:r>
          </a:p>
          <a:p>
            <a:pPr marL="687880" indent="-343940" lvl="1">
              <a:lnSpc>
                <a:spcPts val="3823"/>
              </a:lnSpc>
              <a:buFont typeface="Arial"/>
              <a:buChar char="•"/>
            </a:pPr>
            <a:r>
              <a:rPr lang="en-US" sz="3186">
                <a:solidFill>
                  <a:srgbClr val="000000"/>
                </a:solidFill>
                <a:latin typeface="Open Sauce Light"/>
              </a:rPr>
              <a:t>"Detection of Fake News in Social Media: A Machine Learning Approach" by Babalola et al. (2019): This paper presents a machine learning-based approach for detecting fake news on social media.</a:t>
            </a:r>
          </a:p>
          <a:p>
            <a:pPr marL="687880" indent="-343940" lvl="1">
              <a:lnSpc>
                <a:spcPts val="3823"/>
              </a:lnSpc>
              <a:buFont typeface="Arial"/>
              <a:buChar char="•"/>
            </a:pPr>
            <a:r>
              <a:rPr lang="en-US" sz="3186">
                <a:solidFill>
                  <a:srgbClr val="000000"/>
                </a:solidFill>
                <a:latin typeface="Open Sauce Light"/>
              </a:rPr>
              <a:t>"A Survey on Fake News: Detection, Analysis, and Mitigation Techniques" by Singh et al. (2020): This survey paper provides an in-depth analysis of various detection, analysis, and mitigation techniques for fake news.</a:t>
            </a:r>
          </a:p>
          <a:p>
            <a:pPr marL="687880" indent="-343940" lvl="1">
              <a:lnSpc>
                <a:spcPts val="3823"/>
              </a:lnSpc>
              <a:buFont typeface="Arial"/>
              <a:buChar char="•"/>
            </a:pPr>
            <a:r>
              <a:rPr lang="en-US" sz="3186">
                <a:solidFill>
                  <a:srgbClr val="000000"/>
                </a:solidFill>
                <a:latin typeface="Open Sauce Light"/>
              </a:rPr>
              <a:t>"Fake News Detection on Social Media using Geometric Deep Learning" by Pham et al. (2021): This paper proposes a novel approach for detecting fake news on social media using geometric deep learning.</a:t>
            </a:r>
          </a:p>
          <a:p>
            <a:pPr>
              <a:lnSpc>
                <a:spcPts val="382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9756" y="4145846"/>
            <a:ext cx="8578364" cy="511479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410289" y="4143501"/>
            <a:ext cx="8578364" cy="5114799"/>
          </a:xfrm>
          <a:prstGeom prst="rect">
            <a:avLst/>
          </a:prstGeom>
        </p:spPr>
      </p:pic>
      <p:sp>
        <p:nvSpPr>
          <p:cNvPr name="TextBox 4" id="4"/>
          <p:cNvSpPr txBox="true"/>
          <p:nvPr/>
        </p:nvSpPr>
        <p:spPr>
          <a:xfrm rot="0">
            <a:off x="5244514" y="1028700"/>
            <a:ext cx="7798973" cy="971550"/>
          </a:xfrm>
          <a:prstGeom prst="rect">
            <a:avLst/>
          </a:prstGeom>
        </p:spPr>
        <p:txBody>
          <a:bodyPr anchor="t" rtlCol="false" tIns="0" lIns="0" bIns="0" rIns="0">
            <a:spAutoFit/>
          </a:bodyPr>
          <a:lstStyle/>
          <a:p>
            <a:pPr>
              <a:lnSpc>
                <a:spcPts val="7680"/>
              </a:lnSpc>
            </a:pPr>
            <a:r>
              <a:rPr lang="en-US" sz="6400">
                <a:solidFill>
                  <a:srgbClr val="FFFFFF"/>
                </a:solidFill>
                <a:latin typeface="Open Sauce Light"/>
              </a:rPr>
              <a:t>Baseline Results</a:t>
            </a:r>
          </a:p>
        </p:txBody>
      </p:sp>
      <p:sp>
        <p:nvSpPr>
          <p:cNvPr name="TextBox 5" id="5"/>
          <p:cNvSpPr txBox="true"/>
          <p:nvPr/>
        </p:nvSpPr>
        <p:spPr>
          <a:xfrm rot="0">
            <a:off x="1028700" y="2312231"/>
            <a:ext cx="5965886" cy="143356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TF-IDF vectorization with ML classifier</a:t>
            </a:r>
          </a:p>
        </p:txBody>
      </p:sp>
      <p:sp>
        <p:nvSpPr>
          <p:cNvPr name="TextBox 6" id="6"/>
          <p:cNvSpPr txBox="true"/>
          <p:nvPr/>
        </p:nvSpPr>
        <p:spPr>
          <a:xfrm rot="0">
            <a:off x="11293414" y="2312231"/>
            <a:ext cx="5965886" cy="143356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BERT embeddings with ML classifier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2900" y="4857432"/>
            <a:ext cx="9919044" cy="252611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681704" y="4386418"/>
            <a:ext cx="7253629" cy="3468141"/>
          </a:xfrm>
          <a:prstGeom prst="rect">
            <a:avLst/>
          </a:prstGeom>
        </p:spPr>
      </p:pic>
      <p:sp>
        <p:nvSpPr>
          <p:cNvPr name="TextBox 4" id="4"/>
          <p:cNvSpPr txBox="true"/>
          <p:nvPr/>
        </p:nvSpPr>
        <p:spPr>
          <a:xfrm rot="0">
            <a:off x="5463567" y="1028700"/>
            <a:ext cx="7798973" cy="971550"/>
          </a:xfrm>
          <a:prstGeom prst="rect">
            <a:avLst/>
          </a:prstGeom>
        </p:spPr>
        <p:txBody>
          <a:bodyPr anchor="t" rtlCol="false" tIns="0" lIns="0" bIns="0" rIns="0">
            <a:spAutoFit/>
          </a:bodyPr>
          <a:lstStyle/>
          <a:p>
            <a:pPr>
              <a:lnSpc>
                <a:spcPts val="7680"/>
              </a:lnSpc>
            </a:pPr>
            <a:r>
              <a:rPr lang="en-US" sz="6400">
                <a:solidFill>
                  <a:srgbClr val="FFFFFF"/>
                </a:solidFill>
                <a:latin typeface="Open Sauce Light"/>
              </a:rPr>
              <a:t>Baseline Results</a:t>
            </a:r>
          </a:p>
        </p:txBody>
      </p:sp>
      <p:sp>
        <p:nvSpPr>
          <p:cNvPr name="TextBox 5" id="5"/>
          <p:cNvSpPr txBox="true"/>
          <p:nvPr/>
        </p:nvSpPr>
        <p:spPr>
          <a:xfrm rot="0">
            <a:off x="2480624" y="3207598"/>
            <a:ext cx="5965886" cy="70780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BERT Classifier</a:t>
            </a:r>
          </a:p>
        </p:txBody>
      </p:sp>
      <p:sp>
        <p:nvSpPr>
          <p:cNvPr name="TextBox 6" id="6"/>
          <p:cNvSpPr txBox="true"/>
          <p:nvPr/>
        </p:nvSpPr>
        <p:spPr>
          <a:xfrm rot="0">
            <a:off x="11293414" y="2844718"/>
            <a:ext cx="5965886" cy="143356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Fine-Tuned BERT Classifier</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Novelty</a:t>
            </a:r>
          </a:p>
        </p:txBody>
      </p:sp>
      <p:sp>
        <p:nvSpPr>
          <p:cNvPr name="TextBox 4" id="4"/>
          <p:cNvSpPr txBox="true"/>
          <p:nvPr/>
        </p:nvSpPr>
        <p:spPr>
          <a:xfrm rot="0">
            <a:off x="0" y="2065537"/>
            <a:ext cx="18288000" cy="6276975"/>
          </a:xfrm>
          <a:prstGeom prst="rect">
            <a:avLst/>
          </a:prstGeom>
        </p:spPr>
        <p:txBody>
          <a:bodyPr anchor="t" rtlCol="false" tIns="0" lIns="0" bIns="0" rIns="0">
            <a:spAutoFit/>
          </a:bodyPr>
          <a:lstStyle/>
          <a:p>
            <a:pPr marL="820430" indent="-410215" lvl="1">
              <a:lnSpc>
                <a:spcPts val="4560"/>
              </a:lnSpc>
              <a:buFont typeface="Arial"/>
              <a:buChar char="•"/>
            </a:pPr>
            <a:r>
              <a:rPr lang="en-US" sz="3800">
                <a:solidFill>
                  <a:srgbClr val="000000"/>
                </a:solidFill>
                <a:latin typeface="Open Sauce Light"/>
              </a:rPr>
              <a:t>Since the method is zero-shot , it can classify  news article almost instantaneously, while other machine learning and deep learning methods require additional training time.</a:t>
            </a:r>
          </a:p>
          <a:p>
            <a:pPr>
              <a:lnSpc>
                <a:spcPts val="4560"/>
              </a:lnSpc>
            </a:pPr>
          </a:p>
          <a:p>
            <a:pPr marL="820430" indent="-410215" lvl="1">
              <a:lnSpc>
                <a:spcPts val="4560"/>
              </a:lnSpc>
              <a:buFont typeface="Arial"/>
              <a:buChar char="•"/>
            </a:pPr>
            <a:r>
              <a:rPr lang="en-US" sz="3800">
                <a:solidFill>
                  <a:srgbClr val="000000"/>
                </a:solidFill>
                <a:latin typeface="Open Sauce Light"/>
              </a:rPr>
              <a:t>Zero-shot method performs really well on unseen classes.</a:t>
            </a:r>
          </a:p>
          <a:p>
            <a:pPr>
              <a:lnSpc>
                <a:spcPts val="4560"/>
              </a:lnSpc>
            </a:pPr>
          </a:p>
          <a:p>
            <a:pPr marL="820430" indent="-410215" lvl="1">
              <a:lnSpc>
                <a:spcPts val="4560"/>
              </a:lnSpc>
              <a:buFont typeface="Arial"/>
              <a:buChar char="•"/>
            </a:pPr>
            <a:r>
              <a:rPr lang="en-US" sz="3800">
                <a:solidFill>
                  <a:srgbClr val="000000"/>
                </a:solidFill>
                <a:latin typeface="Open Sauce Light"/>
              </a:rPr>
              <a:t>Dataset need not be annotated. Unsupervised approach. </a:t>
            </a:r>
          </a:p>
          <a:p>
            <a:pPr>
              <a:lnSpc>
                <a:spcPts val="4560"/>
              </a:lnSpc>
            </a:pPr>
          </a:p>
          <a:p>
            <a:pPr marL="820430" indent="-410215" lvl="1">
              <a:lnSpc>
                <a:spcPts val="4560"/>
              </a:lnSpc>
              <a:buFont typeface="Arial"/>
              <a:buChar char="•"/>
            </a:pPr>
            <a:r>
              <a:rPr lang="en-US" sz="3800">
                <a:solidFill>
                  <a:srgbClr val="000000"/>
                </a:solidFill>
                <a:latin typeface="Open Sauce Light"/>
              </a:rPr>
              <a:t>As seen before in our baselines , methods which require training work well when the test set is from similar domain, however since our method relies on question answering, it generalizes across different domains.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952128"/>
            <a:ext cx="16912462" cy="4566867"/>
          </a:xfrm>
          <a:prstGeom prst="rect">
            <a:avLst/>
          </a:prstGeom>
        </p:spPr>
      </p:pic>
      <p:sp>
        <p:nvSpPr>
          <p:cNvPr name="TextBox 3" id="3"/>
          <p:cNvSpPr txBox="true"/>
          <p:nvPr/>
        </p:nvSpPr>
        <p:spPr>
          <a:xfrm rot="0">
            <a:off x="3759919" y="1028700"/>
            <a:ext cx="10768161" cy="971550"/>
          </a:xfrm>
          <a:prstGeom prst="rect">
            <a:avLst/>
          </a:prstGeom>
        </p:spPr>
        <p:txBody>
          <a:bodyPr anchor="t" rtlCol="false" tIns="0" lIns="0" bIns="0" rIns="0">
            <a:spAutoFit/>
          </a:bodyPr>
          <a:lstStyle/>
          <a:p>
            <a:pPr algn="ctr">
              <a:lnSpc>
                <a:spcPts val="7679"/>
              </a:lnSpc>
              <a:spcBef>
                <a:spcPct val="0"/>
              </a:spcBef>
            </a:pPr>
            <a:r>
              <a:rPr lang="en-US" sz="6399">
                <a:solidFill>
                  <a:srgbClr val="000000"/>
                </a:solidFill>
                <a:latin typeface="Open Sauce Light"/>
              </a:rPr>
              <a:t>Model Architecture/Pipeline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8248650" y="-3197412"/>
            <a:ext cx="12060782" cy="9166194"/>
          </a:xfrm>
          <a:prstGeom prst="rect">
            <a:avLst/>
          </a:prstGeom>
        </p:spPr>
      </p:pic>
      <p:sp>
        <p:nvSpPr>
          <p:cNvPr name="TextBox 3" id="3"/>
          <p:cNvSpPr txBox="true"/>
          <p:nvPr/>
        </p:nvSpPr>
        <p:spPr>
          <a:xfrm rot="0">
            <a:off x="1028700" y="1038225"/>
            <a:ext cx="9429857" cy="1123950"/>
          </a:xfrm>
          <a:prstGeom prst="rect">
            <a:avLst/>
          </a:prstGeom>
        </p:spPr>
        <p:txBody>
          <a:bodyPr anchor="t" rtlCol="false" tIns="0" lIns="0" bIns="0" rIns="0">
            <a:spAutoFit/>
          </a:bodyPr>
          <a:lstStyle/>
          <a:p>
            <a:pPr>
              <a:lnSpc>
                <a:spcPts val="8999"/>
              </a:lnSpc>
            </a:pPr>
            <a:r>
              <a:rPr lang="en-US" sz="7499">
                <a:solidFill>
                  <a:srgbClr val="000000"/>
                </a:solidFill>
                <a:latin typeface="Open Sauce Light"/>
              </a:rPr>
              <a:t>Proposed Solution</a:t>
            </a:r>
          </a:p>
        </p:txBody>
      </p:sp>
      <p:sp>
        <p:nvSpPr>
          <p:cNvPr name="TextBox 4" id="4"/>
          <p:cNvSpPr txBox="true"/>
          <p:nvPr/>
        </p:nvSpPr>
        <p:spPr>
          <a:xfrm rot="0">
            <a:off x="717864" y="2216286"/>
            <a:ext cx="17179715" cy="7447841"/>
          </a:xfrm>
          <a:prstGeom prst="rect">
            <a:avLst/>
          </a:prstGeom>
        </p:spPr>
        <p:txBody>
          <a:bodyPr anchor="t" rtlCol="false" tIns="0" lIns="0" bIns="0" rIns="0">
            <a:spAutoFit/>
          </a:bodyPr>
          <a:lstStyle/>
          <a:p>
            <a:pPr marL="653728" indent="-326864" lvl="1">
              <a:lnSpc>
                <a:spcPts val="4239"/>
              </a:lnSpc>
              <a:buFont typeface="Arial"/>
              <a:buChar char="•"/>
            </a:pPr>
            <a:r>
              <a:rPr lang="en-US" sz="3027">
                <a:solidFill>
                  <a:srgbClr val="000000"/>
                </a:solidFill>
                <a:latin typeface="Open Sauce Light"/>
              </a:rPr>
              <a:t>We propose a two step solution:</a:t>
            </a:r>
          </a:p>
          <a:p>
            <a:pPr marL="1307457" indent="-435819" lvl="2">
              <a:lnSpc>
                <a:spcPts val="4239"/>
              </a:lnSpc>
              <a:buFont typeface="Arial"/>
              <a:buChar char="⚬"/>
            </a:pPr>
            <a:r>
              <a:rPr lang="en-US" sz="3027">
                <a:solidFill>
                  <a:srgbClr val="000000"/>
                </a:solidFill>
                <a:latin typeface="Open Sauce Light Bold"/>
              </a:rPr>
              <a:t>Question-Answer generation</a:t>
            </a:r>
          </a:p>
          <a:p>
            <a:pPr marL="1307457" indent="-435819" lvl="2">
              <a:lnSpc>
                <a:spcPts val="4239"/>
              </a:lnSpc>
              <a:buFont typeface="Arial"/>
              <a:buChar char="⚬"/>
            </a:pPr>
            <a:r>
              <a:rPr lang="en-US" sz="3027">
                <a:solidFill>
                  <a:srgbClr val="000000"/>
                </a:solidFill>
                <a:latin typeface="Open Sauce Light Bold"/>
              </a:rPr>
              <a:t>Answer generation task</a:t>
            </a:r>
          </a:p>
          <a:p>
            <a:pPr marL="653728" indent="-326864" lvl="1">
              <a:lnSpc>
                <a:spcPts val="4239"/>
              </a:lnSpc>
              <a:buFont typeface="Arial"/>
              <a:buChar char="•"/>
            </a:pPr>
            <a:r>
              <a:rPr lang="en-US" sz="3027">
                <a:solidFill>
                  <a:srgbClr val="000000"/>
                </a:solidFill>
                <a:latin typeface="Open Sauce Light"/>
              </a:rPr>
              <a:t>The Question Answer Generator will be utilized to generate questions and answers from a given input news article.</a:t>
            </a:r>
          </a:p>
          <a:p>
            <a:pPr marL="653728" indent="-326864" lvl="1">
              <a:lnSpc>
                <a:spcPts val="4239"/>
              </a:lnSpc>
              <a:buFont typeface="Arial"/>
              <a:buChar char="•"/>
            </a:pPr>
            <a:r>
              <a:rPr lang="en-US" sz="3027">
                <a:solidFill>
                  <a:srgbClr val="000000"/>
                </a:solidFill>
                <a:latin typeface="Open Sauce Light"/>
              </a:rPr>
              <a:t>The verified news articles will be retrieved by conducting a reverse text search on credible and reputed news websites, focusing on a specific topic.</a:t>
            </a:r>
          </a:p>
          <a:p>
            <a:pPr marL="653728" indent="-326864" lvl="1">
              <a:lnSpc>
                <a:spcPts val="4239"/>
              </a:lnSpc>
              <a:buFont typeface="Arial"/>
              <a:buChar char="•"/>
            </a:pPr>
            <a:r>
              <a:rPr lang="en-US" sz="3027">
                <a:solidFill>
                  <a:srgbClr val="000000"/>
                </a:solidFill>
                <a:latin typeface="Open Sauce Light"/>
              </a:rPr>
              <a:t>The pre-trained answer generation model will then be used to generate answers to the questions generated by the QA Generator, using the trustworthy news article as context.</a:t>
            </a:r>
          </a:p>
          <a:p>
            <a:pPr marL="653728" indent="-326864" lvl="1">
              <a:lnSpc>
                <a:spcPts val="4239"/>
              </a:lnSpc>
              <a:buFont typeface="Arial"/>
              <a:buChar char="•"/>
            </a:pPr>
            <a:r>
              <a:rPr lang="en-US" sz="3027">
                <a:solidFill>
                  <a:srgbClr val="000000"/>
                </a:solidFill>
                <a:latin typeface="Open Sauce Light"/>
              </a:rPr>
              <a:t>The answers from the input news article will be compared with the answers from the credible sources using evaluation metrics.</a:t>
            </a:r>
          </a:p>
          <a:p>
            <a:pPr marL="653728" indent="-326864" lvl="1">
              <a:lnSpc>
                <a:spcPts val="4239"/>
              </a:lnSpc>
              <a:buFont typeface="Arial"/>
              <a:buChar char="•"/>
            </a:pPr>
            <a:r>
              <a:rPr lang="en-US" sz="3027">
                <a:solidFill>
                  <a:srgbClr val="000000"/>
                </a:solidFill>
                <a:latin typeface="Open Sauce Light"/>
              </a:rPr>
              <a:t>Based on the results of this comparison, a determination will be made as to whether the news article is trustworthy or not, using a set threshold.</a:t>
            </a:r>
          </a:p>
          <a:p>
            <a:pPr>
              <a:lnSpc>
                <a:spcPts val="423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DAFeLxaAg5k</dc:identifier>
  <dcterms:modified xsi:type="dcterms:W3CDTF">2011-08-01T06:04:30Z</dcterms:modified>
  <cp:revision>1</cp:revision>
  <dc:title>Zero Shot Fake News Detection</dc:title>
</cp:coreProperties>
</file>